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D8089CE-5BDA-4F35-A569-EE3636236AAA}">
          <p14:sldIdLst>
            <p14:sldId id="256"/>
          </p14:sldIdLst>
        </p14:section>
        <p14:section name="Untitled Section" id="{C1446564-883F-467D-8393-A57FEE58067B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D760"/>
    <a:srgbClr val="2AB759"/>
    <a:srgbClr val="20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88DBBA-551D-48EB-B9AE-6A937DF3C893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9293E-33C5-4A5A-8D90-A6824B743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5750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9293E-33C5-4A5A-8D90-A6824B743F73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593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9293E-33C5-4A5A-8D90-A6824B743F7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950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B1F88-9B82-4CE8-A579-0329D90DA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AA36FA-7347-4397-866F-B1BFAF6C80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FBA12D-3C12-444B-B486-1F21B09B7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F20AC-A250-4FB2-A0BE-B01A27CB3F20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D60D9-033F-4AAB-B036-B97D6FF3A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02E47B-0A96-47BC-BEA3-41A35CCDE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898C9-3B2B-4276-B650-C01B557476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285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EB015-B49D-436E-855C-3D96C78BC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4E489A-CDC3-4B8D-8DFB-76453DC887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B2AFA-8073-417E-8E7F-D39984F1B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F20AC-A250-4FB2-A0BE-B01A27CB3F20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E3449-6737-4F30-8F23-82BEABE5D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ADAFF-0F10-4912-861E-98E5D5CDF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898C9-3B2B-4276-B650-C01B557476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816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9D839D-884E-4CEB-BB95-90BB1CB07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7BDBF3-BAF4-4E88-9FC5-963D962ACF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F57E0A-E9C1-43F7-AA02-A56AFD2C3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F20AC-A250-4FB2-A0BE-B01A27CB3F20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A0FE0-2AC0-4374-A9C3-815EABECF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05D2F-25BC-4F0A-9111-91516DD65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898C9-3B2B-4276-B650-C01B557476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465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BA9A5-88AB-4221-916C-22D0ED3F6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89534-B336-4597-93EC-4F41D12C8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85C5A1-9051-4D9E-9F1E-F8D63AEC4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F20AC-A250-4FB2-A0BE-B01A27CB3F20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9B347-5C4D-4B8F-A71A-86BB6D975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509F5-B5E4-4016-9FC1-AB86AD454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898C9-3B2B-4276-B650-C01B557476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9411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869AF-04EE-42C3-99B7-5306F1A90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013B1C-619D-43F7-9A0F-1BB2D2989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AB0E2-07DB-49A9-8E9D-EF109C751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F20AC-A250-4FB2-A0BE-B01A27CB3F20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2FD8E-3185-4A90-A44F-BD2012C05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D859C-09A8-4490-A79F-F9055689F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898C9-3B2B-4276-B650-C01B557476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897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902DF-D677-4F2D-9A01-F5EE51E6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9BB8C-39D8-4E19-BA93-7355642217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9F67E1-7AB1-46FC-9BFE-998E3C45C0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37DBBF-F4FF-4042-8940-05F8BB1ED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F20AC-A250-4FB2-A0BE-B01A27CB3F20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6132EF-5EA3-4396-A28C-BBC004DFE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0D653F-9970-4975-AF71-61BB7815E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898C9-3B2B-4276-B650-C01B557476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5693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60966-DA37-44AC-9826-82ABCF18A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C4FE94-B7B5-436A-84F5-460623FF9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25F1A-DBE0-4C52-A498-BEF0D1652F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A85B3-CE76-41ED-BAB1-98DFE803BC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3B3598-FF5D-48CA-967A-CCD366EBF1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CBB269-B5C8-4AB1-A62E-55EEE0155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F20AC-A250-4FB2-A0BE-B01A27CB3F20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C90366-27BD-449B-A982-620207A57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644C46-6719-497C-A289-C8164AED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898C9-3B2B-4276-B650-C01B557476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8431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12730-39E3-4CBC-938D-450C57C73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2321A0-8D9E-4171-8131-0BE35C20D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F20AC-A250-4FB2-A0BE-B01A27CB3F20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C0EC00-8503-408F-9476-90898A534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9DFED5-60DA-470B-8A57-24621D0E9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898C9-3B2B-4276-B650-C01B557476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848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1B6FC3-A9A1-4819-814C-C4DE1BDAC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F20AC-A250-4FB2-A0BE-B01A27CB3F20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D41FC7-E810-4552-AD7B-B3DD35612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62ADD-AC54-4611-8A50-FA8AED81F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898C9-3B2B-4276-B650-C01B557476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33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F5FF3-0DFA-4E0B-928D-4ED56A540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6A9B0-80B1-4FB6-9C1B-13F174908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83A6FB-41BE-4919-A024-17E2256991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C1AEE3-1C57-4109-BE52-B8F6B7A64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F20AC-A250-4FB2-A0BE-B01A27CB3F20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4DFAC7-D8C8-4E84-8620-47414FE26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B37EA8-CE88-48E2-BAAD-F4FCDEBC9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898C9-3B2B-4276-B650-C01B557476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618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D02C9-CFC8-4FFF-A5F8-890459D01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599672-B434-4747-BD28-A55DCA3824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3F491D-9FCA-470D-8BFC-D97DF9F45E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B91905-5DAB-425B-A55D-90493BD65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F20AC-A250-4FB2-A0BE-B01A27CB3F20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F91698-6656-4A5F-AE34-264FFA8BA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42E774-3EC6-45BE-A954-CD156381C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898C9-3B2B-4276-B650-C01B557476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3631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EEF88C-3D11-42B6-97E9-B90AD4D7C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79835-D26D-473E-8A3F-80BD78621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D6609-91EB-42CB-AF2F-78E8A0CC4C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1F20AC-A250-4FB2-A0BE-B01A27CB3F20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6D057-2720-4C94-95E0-4F9E1BB0B5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386E7-B39A-4729-B3C6-C1A9545F2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898C9-3B2B-4276-B650-C01B557476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5010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5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C8033-1E70-42B9-89A3-0D568B3DBC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Century Gothic" panose="020B0502020202020204" pitchFamily="34" charset="0"/>
              </a:rPr>
              <a:t>Assessing Efficacy of High and Low Level Features in Niche Music Genre Classification</a:t>
            </a:r>
            <a:endParaRPr lang="en-GB" sz="4400" dirty="0">
              <a:latin typeface="Century Gothic" panose="020B0502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931EB1-262B-4EA2-A89F-976A8F4889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8012" y="3941403"/>
            <a:ext cx="9144000" cy="1655762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Century Gothic" panose="020B0502020202020204" pitchFamily="34" charset="0"/>
              </a:rPr>
              <a:t>Noman Bashir</a:t>
            </a:r>
          </a:p>
          <a:p>
            <a:r>
              <a:rPr lang="en-US" sz="1800" dirty="0">
                <a:latin typeface="Century Gothic" panose="020B0502020202020204" pitchFamily="34" charset="0"/>
              </a:rPr>
              <a:t>Vincent Rossi</a:t>
            </a:r>
            <a:endParaRPr lang="en-GB" sz="1800" dirty="0">
              <a:latin typeface="Century Gothic" panose="020B0502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059D9A-2645-4A97-A5BC-B3649CFB92A2}"/>
              </a:ext>
            </a:extLst>
          </p:cNvPr>
          <p:cNvCxnSpPr/>
          <p:nvPr/>
        </p:nvCxnSpPr>
        <p:spPr>
          <a:xfrm>
            <a:off x="2009480" y="3550862"/>
            <a:ext cx="81730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C6C5414B-70F9-4E4E-A88C-33A6C4B8F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9736" y="6028605"/>
            <a:ext cx="1812264" cy="67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32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188339-7E74-47E2-8F68-0A995CDDD2F6}"/>
              </a:ext>
            </a:extLst>
          </p:cNvPr>
          <p:cNvSpPr/>
          <p:nvPr/>
        </p:nvSpPr>
        <p:spPr>
          <a:xfrm>
            <a:off x="0" y="395926"/>
            <a:ext cx="10435472" cy="1036948"/>
          </a:xfrm>
          <a:prstGeom prst="rect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Century Gothic" panose="020B0502020202020204" pitchFamily="34" charset="0"/>
              </a:rPr>
              <a:t>BRIEF OVERVIEW</a:t>
            </a:r>
            <a:endParaRPr lang="en-GB" sz="3600" dirty="0"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52C8BA-17AA-4275-B0C6-B93670B15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61" y="1699690"/>
            <a:ext cx="5070752" cy="46841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39043C-4590-420E-8712-BE263801C543}"/>
              </a:ext>
            </a:extLst>
          </p:cNvPr>
          <p:cNvSpPr/>
          <p:nvPr/>
        </p:nvSpPr>
        <p:spPr>
          <a:xfrm>
            <a:off x="5882326" y="1699690"/>
            <a:ext cx="4553146" cy="675865"/>
          </a:xfrm>
          <a:prstGeom prst="rect">
            <a:avLst/>
          </a:prstGeom>
          <a:solidFill>
            <a:srgbClr val="2020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entury Gothic" panose="020B0502020202020204" pitchFamily="34" charset="0"/>
              </a:rPr>
              <a:t>FILES CREATED</a:t>
            </a:r>
            <a:endParaRPr lang="en-GB" sz="2000" dirty="0">
              <a:latin typeface="Century Gothic" panose="020B0502020202020204" pitchFamily="34" charset="0"/>
            </a:endParaRPr>
          </a:p>
        </p:txBody>
      </p:sp>
      <p:pic>
        <p:nvPicPr>
          <p:cNvPr id="10242" name="Picture 2" descr="Csv - Kostenlose schnittstelle Icons">
            <a:extLst>
              <a:ext uri="{FF2B5EF4-FFF2-40B4-BE49-F238E27FC236}">
                <a16:creationId xmlns:a16="http://schemas.microsoft.com/office/drawing/2014/main" id="{06078A01-CA14-4C57-8706-05662AFE6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42371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Mp3-datei - Kostenlose musik- Icons">
            <a:extLst>
              <a:ext uri="{FF2B5EF4-FFF2-40B4-BE49-F238E27FC236}">
                <a16:creationId xmlns:a16="http://schemas.microsoft.com/office/drawing/2014/main" id="{59489DA4-85D9-4848-B924-A02DC6E1C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367" y="4399517"/>
            <a:ext cx="1553899" cy="155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83AA05-5B5E-4E40-88F2-D1B41608B8E4}"/>
              </a:ext>
            </a:extLst>
          </p:cNvPr>
          <p:cNvSpPr/>
          <p:nvPr/>
        </p:nvSpPr>
        <p:spPr>
          <a:xfrm>
            <a:off x="7579266" y="3108304"/>
            <a:ext cx="2435444" cy="480767"/>
          </a:xfrm>
          <a:prstGeom prst="rect">
            <a:avLst/>
          </a:prstGeom>
          <a:ln>
            <a:solidFill>
              <a:srgbClr val="2AB759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SUBSAMPLED.CSV</a:t>
            </a:r>
            <a:endParaRPr lang="en-GB" dirty="0">
              <a:latin typeface="Century Gothic" panose="020B0502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D44B82-1BF1-42C4-BF67-21D4E5C45E3D}"/>
              </a:ext>
            </a:extLst>
          </p:cNvPr>
          <p:cNvSpPr/>
          <p:nvPr/>
        </p:nvSpPr>
        <p:spPr>
          <a:xfrm>
            <a:off x="7579266" y="4936082"/>
            <a:ext cx="2435444" cy="480767"/>
          </a:xfrm>
          <a:prstGeom prst="rect">
            <a:avLst/>
          </a:prstGeom>
          <a:ln>
            <a:solidFill>
              <a:srgbClr val="2AB759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3000 30s .mp3 files</a:t>
            </a:r>
            <a:endParaRPr lang="en-GB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728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429A64-6819-4495-97FB-974A951C2929}"/>
              </a:ext>
            </a:extLst>
          </p:cNvPr>
          <p:cNvSpPr/>
          <p:nvPr/>
        </p:nvSpPr>
        <p:spPr>
          <a:xfrm>
            <a:off x="0" y="395926"/>
            <a:ext cx="10435472" cy="1036948"/>
          </a:xfrm>
          <a:prstGeom prst="rect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Century Gothic" panose="020B0502020202020204" pitchFamily="34" charset="0"/>
              </a:rPr>
              <a:t>BASIC EDA ~ 2. </a:t>
            </a:r>
            <a:r>
              <a:rPr lang="en-US" sz="3600" dirty="0" err="1">
                <a:latin typeface="Century Gothic" panose="020B0502020202020204" pitchFamily="34" charset="0"/>
              </a:rPr>
              <a:t>EDA.ipynb</a:t>
            </a:r>
            <a:endParaRPr lang="en-GB" sz="3600" dirty="0"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CD1175-0E53-4380-B5EE-3666CD0E8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90" y="1971633"/>
            <a:ext cx="3621580" cy="4215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660B25-6A8D-4984-A4EC-700D84B16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137" y="1971633"/>
            <a:ext cx="3607265" cy="41798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992E50-9253-4014-A3CB-96BDE0D85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6569" y="1928690"/>
            <a:ext cx="3607265" cy="422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780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514A40-826E-41E2-93FE-A2F37122F6B2}"/>
              </a:ext>
            </a:extLst>
          </p:cNvPr>
          <p:cNvSpPr/>
          <p:nvPr/>
        </p:nvSpPr>
        <p:spPr>
          <a:xfrm>
            <a:off x="0" y="395926"/>
            <a:ext cx="10435472" cy="1036948"/>
          </a:xfrm>
          <a:prstGeom prst="rect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Century Gothic" panose="020B0502020202020204" pitchFamily="34" charset="0"/>
              </a:rPr>
              <a:t>BASIC EDA</a:t>
            </a:r>
            <a:endParaRPr lang="en-GB" sz="3600" dirty="0"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FA9DDA-4C27-4990-B584-6C040ED26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98" y="1577379"/>
            <a:ext cx="5448477" cy="51525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2823A60-88E8-4586-83F6-079301F1B24B}"/>
              </a:ext>
            </a:extLst>
          </p:cNvPr>
          <p:cNvSpPr/>
          <p:nvPr/>
        </p:nvSpPr>
        <p:spPr>
          <a:xfrm>
            <a:off x="6400800" y="1577379"/>
            <a:ext cx="3874416" cy="51281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THE ORANGE ONE IS “CLASSICAL”. IT’S THE ONLY ONE THAT SEEMS EASILY SEPARABLE</a:t>
            </a:r>
            <a:endParaRPr lang="en-GB" sz="32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694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FCBE731-DAEC-41A9-B7B6-43A9D86E7D6A}"/>
              </a:ext>
            </a:extLst>
          </p:cNvPr>
          <p:cNvSpPr/>
          <p:nvPr/>
        </p:nvSpPr>
        <p:spPr>
          <a:xfrm>
            <a:off x="0" y="395926"/>
            <a:ext cx="10435472" cy="1036948"/>
          </a:xfrm>
          <a:prstGeom prst="rect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Century Gothic" panose="020B0502020202020204" pitchFamily="34" charset="0"/>
              </a:rPr>
              <a:t>DATA PREPROCESSING USING LIBROSA</a:t>
            </a:r>
            <a:endParaRPr lang="en-GB" sz="3600" dirty="0">
              <a:latin typeface="Century Gothic" panose="020B0502020202020204" pitchFamily="34" charset="0"/>
            </a:endParaRPr>
          </a:p>
        </p:txBody>
      </p:sp>
      <p:pic>
        <p:nvPicPr>
          <p:cNvPr id="11266" name="Picture 2" descr="Librosa">
            <a:extLst>
              <a:ext uri="{FF2B5EF4-FFF2-40B4-BE49-F238E27FC236}">
                <a16:creationId xmlns:a16="http://schemas.microsoft.com/office/drawing/2014/main" id="{D860A8D9-52F5-4C7A-98D7-8CD913DDA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0428" y="614369"/>
            <a:ext cx="1465798" cy="60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043977-792E-47B1-A9A9-4983364C4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67" y="1986551"/>
            <a:ext cx="5517606" cy="2043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C3FBC8-BCED-4517-BCEF-C52DD0DE4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079" y="4553359"/>
            <a:ext cx="5296382" cy="23046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546F6F-B4C8-4902-BEB7-D5D76FD1E721}"/>
              </a:ext>
            </a:extLst>
          </p:cNvPr>
          <p:cNvSpPr/>
          <p:nvPr/>
        </p:nvSpPr>
        <p:spPr>
          <a:xfrm>
            <a:off x="904973" y="1508289"/>
            <a:ext cx="4496586" cy="3474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ZERO CROSSING RATE</a:t>
            </a:r>
            <a:endParaRPr lang="en-GB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974C10-4A26-470B-BFFF-ED76D97B9D8F}"/>
              </a:ext>
            </a:extLst>
          </p:cNvPr>
          <p:cNvSpPr/>
          <p:nvPr/>
        </p:nvSpPr>
        <p:spPr>
          <a:xfrm>
            <a:off x="981960" y="4029627"/>
            <a:ext cx="4496586" cy="3474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SPECTOGRAM</a:t>
            </a:r>
            <a:endParaRPr lang="en-GB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ED3188-7703-4B11-B319-B554394040E3}"/>
              </a:ext>
            </a:extLst>
          </p:cNvPr>
          <p:cNvSpPr/>
          <p:nvPr/>
        </p:nvSpPr>
        <p:spPr>
          <a:xfrm>
            <a:off x="5882326" y="1699690"/>
            <a:ext cx="4553146" cy="675865"/>
          </a:xfrm>
          <a:prstGeom prst="rect">
            <a:avLst/>
          </a:prstGeom>
          <a:solidFill>
            <a:srgbClr val="2020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entury Gothic" panose="020B0502020202020204" pitchFamily="34" charset="0"/>
              </a:rPr>
              <a:t>FILES CREATED</a:t>
            </a:r>
            <a:endParaRPr lang="en-GB" sz="2000" dirty="0">
              <a:latin typeface="Century Gothic" panose="020B0502020202020204" pitchFamily="34" charset="0"/>
            </a:endParaRPr>
          </a:p>
        </p:txBody>
      </p:sp>
      <p:pic>
        <p:nvPicPr>
          <p:cNvPr id="19" name="Picture 2" descr="Csv - Kostenlose schnittstelle Icons">
            <a:extLst>
              <a:ext uri="{FF2B5EF4-FFF2-40B4-BE49-F238E27FC236}">
                <a16:creationId xmlns:a16="http://schemas.microsoft.com/office/drawing/2014/main" id="{34E4274F-CE66-441C-B153-708B398ED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42371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607DAA4-D6D8-4B86-AFC3-EDFFF3DDAD60}"/>
              </a:ext>
            </a:extLst>
          </p:cNvPr>
          <p:cNvSpPr/>
          <p:nvPr/>
        </p:nvSpPr>
        <p:spPr>
          <a:xfrm>
            <a:off x="7579266" y="3108304"/>
            <a:ext cx="2435444" cy="480767"/>
          </a:xfrm>
          <a:prstGeom prst="rect">
            <a:avLst/>
          </a:prstGeom>
          <a:ln>
            <a:solidFill>
              <a:srgbClr val="2AB759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MUSICDATA.CSV</a:t>
            </a:r>
            <a:endParaRPr lang="en-GB" dirty="0">
              <a:latin typeface="Century Gothic" panose="020B0502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FF789E-AAB8-4341-BC68-6BF7C3A1944F}"/>
              </a:ext>
            </a:extLst>
          </p:cNvPr>
          <p:cNvSpPr/>
          <p:nvPr/>
        </p:nvSpPr>
        <p:spPr>
          <a:xfrm>
            <a:off x="7579266" y="4936082"/>
            <a:ext cx="2435444" cy="480767"/>
          </a:xfrm>
          <a:prstGeom prst="rect">
            <a:avLst/>
          </a:prstGeom>
          <a:ln>
            <a:solidFill>
              <a:srgbClr val="2AB759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DATA.JSON</a:t>
            </a:r>
            <a:endParaRPr lang="en-GB" dirty="0">
              <a:latin typeface="Century Gothic" panose="020B0502020202020204" pitchFamily="34" charset="0"/>
            </a:endParaRPr>
          </a:p>
        </p:txBody>
      </p:sp>
      <p:pic>
        <p:nvPicPr>
          <p:cNvPr id="11268" name="Picture 4" descr="Json-datei - Kostenlose schnittstelle Icons">
            <a:extLst>
              <a:ext uri="{FF2B5EF4-FFF2-40B4-BE49-F238E27FC236}">
                <a16:creationId xmlns:a16="http://schemas.microsoft.com/office/drawing/2014/main" id="{5341B8DA-A9E4-405F-A787-130AFEDC4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331" y="4377107"/>
            <a:ext cx="1461972" cy="146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128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553188-AE49-405E-9A02-0D3226EF3DAA}"/>
              </a:ext>
            </a:extLst>
          </p:cNvPr>
          <p:cNvSpPr/>
          <p:nvPr/>
        </p:nvSpPr>
        <p:spPr>
          <a:xfrm>
            <a:off x="0" y="395926"/>
            <a:ext cx="10435472" cy="1036948"/>
          </a:xfrm>
          <a:prstGeom prst="rect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Century Gothic" panose="020B0502020202020204" pitchFamily="34" charset="0"/>
              </a:rPr>
              <a:t>BASIC SVM ~ 3 and 5.IPYNB</a:t>
            </a:r>
            <a:endParaRPr lang="en-GB" sz="3600" dirty="0">
              <a:latin typeface="Century Gothic" panose="020B0502020202020204" pitchFamily="34" charset="0"/>
            </a:endParaRPr>
          </a:p>
        </p:txBody>
      </p:sp>
      <p:pic>
        <p:nvPicPr>
          <p:cNvPr id="14338" name="Picture 2" descr="Scikit-learn – Wikipedia">
            <a:extLst>
              <a:ext uri="{FF2B5EF4-FFF2-40B4-BE49-F238E27FC236}">
                <a16:creationId xmlns:a16="http://schemas.microsoft.com/office/drawing/2014/main" id="{5670E4D2-13C0-4DC1-91E3-245688896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178" y="498661"/>
            <a:ext cx="1544542" cy="83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Support-vector machine - Wikipedia">
            <a:extLst>
              <a:ext uri="{FF2B5EF4-FFF2-40B4-BE49-F238E27FC236}">
                <a16:creationId xmlns:a16="http://schemas.microsoft.com/office/drawing/2014/main" id="{D3DC6CEF-5E08-40E7-84EE-85A5B78A7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71" y="2342414"/>
            <a:ext cx="3457575" cy="336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GridSearchcv Classification - Machine Learning HD">
            <a:extLst>
              <a:ext uri="{FF2B5EF4-FFF2-40B4-BE49-F238E27FC236}">
                <a16:creationId xmlns:a16="http://schemas.microsoft.com/office/drawing/2014/main" id="{AEC61CA5-BA9A-43F4-9F27-9FA25DABB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399" y="2342414"/>
            <a:ext cx="3093607" cy="290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997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761BA7-2B2E-4AE8-A44F-BE1DBC128F3A}"/>
              </a:ext>
            </a:extLst>
          </p:cNvPr>
          <p:cNvSpPr/>
          <p:nvPr/>
        </p:nvSpPr>
        <p:spPr>
          <a:xfrm>
            <a:off x="0" y="395926"/>
            <a:ext cx="10435472" cy="1036948"/>
          </a:xfrm>
          <a:prstGeom prst="rect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Century Gothic" panose="020B0502020202020204" pitchFamily="34" charset="0"/>
              </a:rPr>
              <a:t>CNN ~ 6. CNN.IPYNB</a:t>
            </a:r>
            <a:endParaRPr lang="en-GB" sz="3600" dirty="0">
              <a:latin typeface="Century Gothic" panose="020B0502020202020204" pitchFamily="34" charset="0"/>
            </a:endParaRPr>
          </a:p>
        </p:txBody>
      </p:sp>
      <p:pic>
        <p:nvPicPr>
          <p:cNvPr id="15362" name="Picture 2" descr="TensorFlow – Medium">
            <a:extLst>
              <a:ext uri="{FF2B5EF4-FFF2-40B4-BE49-F238E27FC236}">
                <a16:creationId xmlns:a16="http://schemas.microsoft.com/office/drawing/2014/main" id="{D2FDEF86-95BE-44B2-9F11-54F4AF8EF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410" y="333745"/>
            <a:ext cx="1161311" cy="116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A Comprehensive Guide to Convolutional Neural Networks — the ELI5 way | by  Sumit Saha | Towards Data Science">
            <a:extLst>
              <a:ext uri="{FF2B5EF4-FFF2-40B4-BE49-F238E27FC236}">
                <a16:creationId xmlns:a16="http://schemas.microsoft.com/office/drawing/2014/main" id="{442E0CE9-0FDC-4433-B910-461AC7771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061" y="2656588"/>
            <a:ext cx="8981123" cy="303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414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761BA7-2B2E-4AE8-A44F-BE1DBC128F3A}"/>
              </a:ext>
            </a:extLst>
          </p:cNvPr>
          <p:cNvSpPr/>
          <p:nvPr/>
        </p:nvSpPr>
        <p:spPr>
          <a:xfrm>
            <a:off x="0" y="395926"/>
            <a:ext cx="10435472" cy="1036948"/>
          </a:xfrm>
          <a:prstGeom prst="rect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Century Gothic" panose="020B0502020202020204" pitchFamily="34" charset="0"/>
              </a:rPr>
              <a:t>CNN ~ 6. CNN.IPYNB</a:t>
            </a:r>
            <a:endParaRPr lang="en-GB" sz="3600" dirty="0">
              <a:latin typeface="Century Gothic" panose="020B0502020202020204" pitchFamily="34" charset="0"/>
            </a:endParaRPr>
          </a:p>
        </p:txBody>
      </p:sp>
      <p:pic>
        <p:nvPicPr>
          <p:cNvPr id="15362" name="Picture 2" descr="TensorFlow – Medium">
            <a:extLst>
              <a:ext uri="{FF2B5EF4-FFF2-40B4-BE49-F238E27FC236}">
                <a16:creationId xmlns:a16="http://schemas.microsoft.com/office/drawing/2014/main" id="{D2FDEF86-95BE-44B2-9F11-54F4AF8EF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410" y="333745"/>
            <a:ext cx="1161311" cy="116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2EF061-A223-4E41-8A41-510C1EB2E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24" y="1671410"/>
            <a:ext cx="8201650" cy="46841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3BD9F5-7694-428F-A529-178B65155AA1}"/>
              </a:ext>
            </a:extLst>
          </p:cNvPr>
          <p:cNvSpPr/>
          <p:nvPr/>
        </p:nvSpPr>
        <p:spPr>
          <a:xfrm>
            <a:off x="8620201" y="1596232"/>
            <a:ext cx="3098519" cy="475928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BASICALLY, 3 LAYERS. STRIDE OF (2,2). KERNEL OF (3,3). TUNING OTHERS</a:t>
            </a:r>
            <a:endParaRPr lang="en-GB" sz="32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264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ADEE6D-1EE8-47E6-9F15-84E329384C7F}"/>
              </a:ext>
            </a:extLst>
          </p:cNvPr>
          <p:cNvSpPr/>
          <p:nvPr/>
        </p:nvSpPr>
        <p:spPr>
          <a:xfrm>
            <a:off x="0" y="395926"/>
            <a:ext cx="10435472" cy="1036948"/>
          </a:xfrm>
          <a:prstGeom prst="rect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Century Gothic" panose="020B0502020202020204" pitchFamily="34" charset="0"/>
              </a:rPr>
              <a:t>RESULTS – BASIC SVM</a:t>
            </a:r>
            <a:endParaRPr lang="en-GB" sz="3600" dirty="0">
              <a:latin typeface="Century Gothic" panose="020B0502020202020204" pitchFamily="34" charset="0"/>
            </a:endParaRPr>
          </a:p>
        </p:txBody>
      </p:sp>
      <p:pic>
        <p:nvPicPr>
          <p:cNvPr id="16386" name="Picture 1">
            <a:extLst>
              <a:ext uri="{FF2B5EF4-FFF2-40B4-BE49-F238E27FC236}">
                <a16:creationId xmlns:a16="http://schemas.microsoft.com/office/drawing/2014/main" id="{8D0DAA3C-87DD-4BA0-834C-518304B5D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53" y="1504837"/>
            <a:ext cx="5314576" cy="5209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D52C01-4190-4669-8FDE-44F3335ACB51}"/>
              </a:ext>
            </a:extLst>
          </p:cNvPr>
          <p:cNvSpPr/>
          <p:nvPr/>
        </p:nvSpPr>
        <p:spPr>
          <a:xfrm>
            <a:off x="5914706" y="4458879"/>
            <a:ext cx="4379363" cy="18966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QAWWALI NOT BEING PREDICTED WELL. BUT NO GENRE IS BEING PREDICTED WELL.</a:t>
            </a:r>
            <a:endParaRPr lang="en-GB" sz="24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4FCCF2-A1DD-4655-91CE-98A9838DDD31}"/>
              </a:ext>
            </a:extLst>
          </p:cNvPr>
          <p:cNvSpPr/>
          <p:nvPr/>
        </p:nvSpPr>
        <p:spPr>
          <a:xfrm>
            <a:off x="5914706" y="1635550"/>
            <a:ext cx="4379363" cy="2700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ACCURACY</a:t>
            </a:r>
            <a:r>
              <a:rPr lang="en-US" sz="2400" dirty="0">
                <a:latin typeface="Century Gothic" panose="020B0502020202020204" pitchFamily="34" charset="0"/>
              </a:rPr>
              <a:t>:</a:t>
            </a:r>
          </a:p>
          <a:p>
            <a:pPr algn="ctr"/>
            <a:r>
              <a:rPr lang="en-US" sz="7200" dirty="0">
                <a:solidFill>
                  <a:srgbClr val="C00000"/>
                </a:solidFill>
                <a:latin typeface="Century Gothic" panose="020B0502020202020204" pitchFamily="34" charset="0"/>
              </a:rPr>
              <a:t>55%</a:t>
            </a:r>
            <a:endParaRPr lang="en-GB" sz="2800" dirty="0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138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ADEE6D-1EE8-47E6-9F15-84E329384C7F}"/>
              </a:ext>
            </a:extLst>
          </p:cNvPr>
          <p:cNvSpPr/>
          <p:nvPr/>
        </p:nvSpPr>
        <p:spPr>
          <a:xfrm>
            <a:off x="0" y="395926"/>
            <a:ext cx="10435472" cy="1036948"/>
          </a:xfrm>
          <a:prstGeom prst="rect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Century Gothic" panose="020B0502020202020204" pitchFamily="34" charset="0"/>
              </a:rPr>
              <a:t>RESULTS – EXTRACTED FEATURE SVM</a:t>
            </a:r>
            <a:endParaRPr lang="en-GB" sz="3600" dirty="0">
              <a:latin typeface="Century Gothic" panose="020B0502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D52C01-4190-4669-8FDE-44F3335ACB51}"/>
              </a:ext>
            </a:extLst>
          </p:cNvPr>
          <p:cNvSpPr/>
          <p:nvPr/>
        </p:nvSpPr>
        <p:spPr>
          <a:xfrm>
            <a:off x="5769205" y="4487158"/>
            <a:ext cx="4496586" cy="18966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IMPROVEMENT IN MOST GENRES. LOSS OF ACCURACY IN POP</a:t>
            </a:r>
            <a:endParaRPr lang="en-GB" sz="24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7410" name="Picture 1">
            <a:extLst>
              <a:ext uri="{FF2B5EF4-FFF2-40B4-BE49-F238E27FC236}">
                <a16:creationId xmlns:a16="http://schemas.microsoft.com/office/drawing/2014/main" id="{54A9837D-79C1-4C2D-8691-988CA441D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92" y="1533882"/>
            <a:ext cx="5311954" cy="5106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60BFD1-DCE5-408C-825F-DBB8D1721881}"/>
              </a:ext>
            </a:extLst>
          </p:cNvPr>
          <p:cNvSpPr/>
          <p:nvPr/>
        </p:nvSpPr>
        <p:spPr>
          <a:xfrm>
            <a:off x="5797483" y="1644977"/>
            <a:ext cx="4379363" cy="2700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ACCURACY</a:t>
            </a:r>
            <a:r>
              <a:rPr lang="en-US" sz="2400" dirty="0">
                <a:latin typeface="Century Gothic" panose="020B0502020202020204" pitchFamily="34" charset="0"/>
              </a:rPr>
              <a:t>:</a:t>
            </a:r>
          </a:p>
          <a:p>
            <a:pPr algn="ctr"/>
            <a:r>
              <a:rPr lang="en-US" sz="7200" dirty="0">
                <a:solidFill>
                  <a:srgbClr val="C00000"/>
                </a:solidFill>
                <a:latin typeface="Century Gothic" panose="020B0502020202020204" pitchFamily="34" charset="0"/>
              </a:rPr>
              <a:t>59%</a:t>
            </a:r>
            <a:endParaRPr lang="en-GB" sz="2800" dirty="0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496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9FCA5E1-F3A3-4F9A-A20E-727F66B15408}"/>
              </a:ext>
            </a:extLst>
          </p:cNvPr>
          <p:cNvSpPr/>
          <p:nvPr/>
        </p:nvSpPr>
        <p:spPr>
          <a:xfrm>
            <a:off x="0" y="395926"/>
            <a:ext cx="10435472" cy="1036948"/>
          </a:xfrm>
          <a:prstGeom prst="rect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Century Gothic" panose="020B0502020202020204" pitchFamily="34" charset="0"/>
              </a:rPr>
              <a:t>RESULTS - CNN</a:t>
            </a:r>
            <a:endParaRPr lang="en-GB" sz="3600" dirty="0">
              <a:latin typeface="Century Gothic" panose="020B0502020202020204" pitchFamily="34" charset="0"/>
            </a:endParaRPr>
          </a:p>
        </p:txBody>
      </p:sp>
      <p:pic>
        <p:nvPicPr>
          <p:cNvPr id="18434" name="Picture 1">
            <a:extLst>
              <a:ext uri="{FF2B5EF4-FFF2-40B4-BE49-F238E27FC236}">
                <a16:creationId xmlns:a16="http://schemas.microsoft.com/office/drawing/2014/main" id="{05C80101-7D4B-4EA0-9FCA-01DDB19CD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75" y="1583703"/>
            <a:ext cx="4934882" cy="5209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6BCE56-E549-4BF1-9CCB-A2ADFEC6E797}"/>
              </a:ext>
            </a:extLst>
          </p:cNvPr>
          <p:cNvSpPr/>
          <p:nvPr/>
        </p:nvSpPr>
        <p:spPr>
          <a:xfrm>
            <a:off x="5769205" y="4487158"/>
            <a:ext cx="4496586" cy="18966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CAN SEE LINKS BETWEEN GENRES NOW</a:t>
            </a:r>
            <a:endParaRPr lang="en-GB" sz="24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63C78E-91FB-4725-9F79-15AA9D04F0D6}"/>
              </a:ext>
            </a:extLst>
          </p:cNvPr>
          <p:cNvSpPr/>
          <p:nvPr/>
        </p:nvSpPr>
        <p:spPr>
          <a:xfrm>
            <a:off x="5797483" y="1644977"/>
            <a:ext cx="4379363" cy="2700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entury Gothic" panose="020B0502020202020204" pitchFamily="34" charset="0"/>
              </a:rPr>
              <a:t>ACCURACY</a:t>
            </a:r>
            <a:r>
              <a:rPr lang="en-US" sz="2400" dirty="0">
                <a:latin typeface="Century Gothic" panose="020B0502020202020204" pitchFamily="34" charset="0"/>
              </a:rPr>
              <a:t>:</a:t>
            </a:r>
          </a:p>
          <a:p>
            <a:pPr algn="ctr"/>
            <a:r>
              <a:rPr lang="en-US" sz="7200" dirty="0">
                <a:solidFill>
                  <a:srgbClr val="1ED760"/>
                </a:solidFill>
                <a:latin typeface="Century Gothic" panose="020B0502020202020204" pitchFamily="34" charset="0"/>
              </a:rPr>
              <a:t>65%</a:t>
            </a:r>
            <a:endParaRPr lang="en-GB" sz="2800" dirty="0">
              <a:solidFill>
                <a:srgbClr val="1ED76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485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323058-9494-4B40-835C-C0E66B9CF077}"/>
              </a:ext>
            </a:extLst>
          </p:cNvPr>
          <p:cNvSpPr/>
          <p:nvPr/>
        </p:nvSpPr>
        <p:spPr>
          <a:xfrm>
            <a:off x="0" y="395926"/>
            <a:ext cx="10435472" cy="1036948"/>
          </a:xfrm>
          <a:prstGeom prst="rect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Century Gothic" panose="020B0502020202020204" pitchFamily="34" charset="0"/>
              </a:rPr>
              <a:t>SPOTIFY AND MUSIC RECOMMENDATION</a:t>
            </a:r>
            <a:endParaRPr lang="en-GB" sz="3600" dirty="0">
              <a:latin typeface="Century Gothic" panose="020B0502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F76950-602D-4C2D-A542-5D40557F5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2191" y="395926"/>
            <a:ext cx="1019397" cy="1019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est Web Apps to Improve Your Spotify Experience | Dz Techs">
            <a:extLst>
              <a:ext uri="{FF2B5EF4-FFF2-40B4-BE49-F238E27FC236}">
                <a16:creationId xmlns:a16="http://schemas.microsoft.com/office/drawing/2014/main" id="{18DCDFB1-EA66-45EE-8B61-084C4B8DB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574" y="2318994"/>
            <a:ext cx="6922292" cy="387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B7D7221-2016-495E-B8FA-2B07D8AE22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90"/>
          <a:stretch/>
        </p:blipFill>
        <p:spPr bwMode="auto">
          <a:xfrm>
            <a:off x="3440783" y="3215290"/>
            <a:ext cx="914400" cy="1196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>
            <a:extLst>
              <a:ext uri="{FF2B5EF4-FFF2-40B4-BE49-F238E27FC236}">
                <a16:creationId xmlns:a16="http://schemas.microsoft.com/office/drawing/2014/main" id="{2FEECA56-7908-40F6-8336-744785C02E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142"/>
          <a:stretch/>
        </p:blipFill>
        <p:spPr bwMode="auto">
          <a:xfrm rot="18233060">
            <a:off x="2780907" y="4457655"/>
            <a:ext cx="3148553" cy="232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>
            <a:extLst>
              <a:ext uri="{FF2B5EF4-FFF2-40B4-BE49-F238E27FC236}">
                <a16:creationId xmlns:a16="http://schemas.microsoft.com/office/drawing/2014/main" id="{71FBC0E0-8EFD-4242-8DC9-E7B3475824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142"/>
          <a:stretch/>
        </p:blipFill>
        <p:spPr bwMode="auto">
          <a:xfrm rot="3143686" flipV="1">
            <a:off x="3265287" y="1085647"/>
            <a:ext cx="3820056" cy="281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06D2982-CEE7-40A8-976B-E23AD9167A6F}"/>
              </a:ext>
            </a:extLst>
          </p:cNvPr>
          <p:cNvSpPr/>
          <p:nvPr/>
        </p:nvSpPr>
        <p:spPr>
          <a:xfrm>
            <a:off x="970517" y="2049671"/>
            <a:ext cx="2611224" cy="4413062"/>
          </a:xfrm>
          <a:prstGeom prst="roundRect">
            <a:avLst/>
          </a:prstGeom>
          <a:solidFill>
            <a:srgbClr val="2AB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entury Gothic" panose="020B0502020202020204" pitchFamily="34" charset="0"/>
              </a:rPr>
              <a:t>SPOTIFY HAS MANY PRE-EXTRACTED FEATURES THAT THAT ARE USED TO RECOMMEND MUSIC TO USERS</a:t>
            </a:r>
            <a:endParaRPr lang="en-GB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471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8877B1-A9E5-413A-B4BD-981BE6F4F7F5}"/>
              </a:ext>
            </a:extLst>
          </p:cNvPr>
          <p:cNvSpPr/>
          <p:nvPr/>
        </p:nvSpPr>
        <p:spPr>
          <a:xfrm>
            <a:off x="0" y="395926"/>
            <a:ext cx="10435472" cy="1036948"/>
          </a:xfrm>
          <a:prstGeom prst="rect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Century Gothic" panose="020B0502020202020204" pitchFamily="34" charset="0"/>
              </a:rPr>
              <a:t>CONCLUSION AND LIMITATIONS</a:t>
            </a:r>
            <a:endParaRPr lang="en-GB" sz="3600" dirty="0">
              <a:latin typeface="Century Gothic" panose="020B0502020202020204" pitchFamily="34" charset="0"/>
            </a:endParaRPr>
          </a:p>
        </p:txBody>
      </p:sp>
      <p:pic>
        <p:nvPicPr>
          <p:cNvPr id="21506" name="Picture 2" descr="Spotify supremacy 🖇️ | Funny quotes, Memes, Relatable">
            <a:extLst>
              <a:ext uri="{FF2B5EF4-FFF2-40B4-BE49-F238E27FC236}">
                <a16:creationId xmlns:a16="http://schemas.microsoft.com/office/drawing/2014/main" id="{E3395354-0BD0-41A6-BC32-F065BDD40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80" y="1859946"/>
            <a:ext cx="4684105" cy="468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24DA90-1A06-4A6A-8798-6ADF1C1CB003}"/>
              </a:ext>
            </a:extLst>
          </p:cNvPr>
          <p:cNvSpPr/>
          <p:nvPr/>
        </p:nvSpPr>
        <p:spPr>
          <a:xfrm>
            <a:off x="5726172" y="1859946"/>
            <a:ext cx="4709300" cy="46841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LIMITATIONS: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Only one language considered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Possibility of multiple genres for one artist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Simple CNN</a:t>
            </a:r>
          </a:p>
          <a:p>
            <a:pPr marL="457200" indent="-457200">
              <a:buAutoNum type="arabicPeriod"/>
            </a:pPr>
            <a:endParaRPr lang="en-US" sz="20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  <a:p>
            <a:r>
              <a:rPr lang="en-US" sz="20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FUTURE RESEARCH: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More languages.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More genres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Better computational power</a:t>
            </a:r>
            <a:endParaRPr lang="en-GB" sz="20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31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04E6B9-8356-44DA-AD4E-8EC57AAACC76}"/>
              </a:ext>
            </a:extLst>
          </p:cNvPr>
          <p:cNvSpPr txBox="1">
            <a:spLocks/>
          </p:cNvSpPr>
          <p:nvPr/>
        </p:nvSpPr>
        <p:spPr>
          <a:xfrm>
            <a:off x="4248346" y="1867081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Gothic" panose="020B0502020202020204" pitchFamily="34" charset="0"/>
              </a:rPr>
              <a:t>THANK YOU</a:t>
            </a:r>
            <a:endParaRPr lang="en-GB" dirty="0">
              <a:latin typeface="Century Gothic" panose="020B050202020202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32484B2-4DE1-4680-A626-B5031854E0FD}"/>
              </a:ext>
            </a:extLst>
          </p:cNvPr>
          <p:cNvSpPr txBox="1">
            <a:spLocks/>
          </p:cNvSpPr>
          <p:nvPr/>
        </p:nvSpPr>
        <p:spPr>
          <a:xfrm>
            <a:off x="4842235" y="3669025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entury Gothic" panose="020B0502020202020204" pitchFamily="34" charset="0"/>
              </a:rPr>
              <a:t>Noman Bashir</a:t>
            </a:r>
          </a:p>
          <a:p>
            <a:r>
              <a:rPr lang="en-US" sz="1800" dirty="0">
                <a:latin typeface="Century Gothic" panose="020B0502020202020204" pitchFamily="34" charset="0"/>
              </a:rPr>
              <a:t>Vincent Rossi</a:t>
            </a:r>
            <a:endParaRPr lang="en-GB" sz="1800" dirty="0">
              <a:latin typeface="Century Gothic" panose="020B0502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EAFCB6-B165-429A-86A0-A5128EC82BA0}"/>
              </a:ext>
            </a:extLst>
          </p:cNvPr>
          <p:cNvCxnSpPr/>
          <p:nvPr/>
        </p:nvCxnSpPr>
        <p:spPr>
          <a:xfrm>
            <a:off x="2009480" y="3550862"/>
            <a:ext cx="81730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2">
            <a:extLst>
              <a:ext uri="{FF2B5EF4-FFF2-40B4-BE49-F238E27FC236}">
                <a16:creationId xmlns:a16="http://schemas.microsoft.com/office/drawing/2014/main" id="{00AB2471-6BFD-4BDC-8999-B91ABEEA3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9736" y="6028605"/>
            <a:ext cx="1812264" cy="67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18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5C3A5C7-BDDE-450E-BCD4-064FA64762A6}"/>
              </a:ext>
            </a:extLst>
          </p:cNvPr>
          <p:cNvSpPr/>
          <p:nvPr/>
        </p:nvSpPr>
        <p:spPr>
          <a:xfrm>
            <a:off x="0" y="395926"/>
            <a:ext cx="10435472" cy="1036948"/>
          </a:xfrm>
          <a:prstGeom prst="rect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Century Gothic" panose="020B0502020202020204" pitchFamily="34" charset="0"/>
              </a:rPr>
              <a:t>NICHE GENRES &amp; MUSIC RECOMMENDATION</a:t>
            </a:r>
            <a:endParaRPr lang="en-GB" sz="3600" dirty="0">
              <a:latin typeface="Century Gothic" panose="020B050202020202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42BB383-E6AE-4489-B896-F769421B9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2191" y="395926"/>
            <a:ext cx="1019397" cy="1019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CCC5A3-818D-495A-BD71-1CE52A03C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736" y="2682821"/>
            <a:ext cx="5872082" cy="33877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CEAEEB-6C29-4AD7-8E15-88A7C9998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182" y="3363012"/>
            <a:ext cx="2061296" cy="249073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48635B-EB0A-4918-8062-9BC9A2D428DE}"/>
              </a:ext>
            </a:extLst>
          </p:cNvPr>
          <p:cNvCxnSpPr/>
          <p:nvPr/>
        </p:nvCxnSpPr>
        <p:spPr>
          <a:xfrm>
            <a:off x="2132830" y="2448612"/>
            <a:ext cx="0" cy="9144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B6B141E-9EA7-4B4E-A65D-95B8F8C29EFA}"/>
              </a:ext>
            </a:extLst>
          </p:cNvPr>
          <p:cNvSpPr/>
          <p:nvPr/>
        </p:nvSpPr>
        <p:spPr>
          <a:xfrm>
            <a:off x="874351" y="1911284"/>
            <a:ext cx="2516957" cy="603315"/>
          </a:xfrm>
          <a:prstGeom prst="roundRect">
            <a:avLst/>
          </a:prstGeom>
          <a:solidFill>
            <a:srgbClr val="2AB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entury Gothic" panose="020B0502020202020204" pitchFamily="34" charset="0"/>
              </a:rPr>
              <a:t>GUY I LISTEN TO SOMETIMES</a:t>
            </a:r>
            <a:endParaRPr lang="en-GB" dirty="0">
              <a:latin typeface="Century Gothic" panose="020B0502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2A2419-5474-4729-8890-48B358541C8A}"/>
              </a:ext>
            </a:extLst>
          </p:cNvPr>
          <p:cNvSpPr/>
          <p:nvPr/>
        </p:nvSpPr>
        <p:spPr>
          <a:xfrm>
            <a:off x="339840" y="5938585"/>
            <a:ext cx="3585978" cy="848413"/>
          </a:xfrm>
          <a:prstGeom prst="rect">
            <a:avLst/>
          </a:prstGeom>
          <a:noFill/>
          <a:ln>
            <a:solidFill>
              <a:srgbClr val="2AB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URDU ARTIST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GENRE: QAWWALI</a:t>
            </a:r>
            <a:endParaRPr lang="en-GB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95BFE05-A19F-4086-8CAD-C7528D9A916B}"/>
              </a:ext>
            </a:extLst>
          </p:cNvPr>
          <p:cNvSpPr/>
          <p:nvPr/>
        </p:nvSpPr>
        <p:spPr>
          <a:xfrm>
            <a:off x="6895298" y="1911284"/>
            <a:ext cx="2516957" cy="6033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Century Gothic" panose="020B0502020202020204" pitchFamily="34" charset="0"/>
              </a:rPr>
              <a:t>MY RECOMMENDATIONS</a:t>
            </a:r>
            <a:endParaRPr lang="en-GB" sz="1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546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1DC8DD-466E-4C8B-B87A-7976F6FB076A}"/>
              </a:ext>
            </a:extLst>
          </p:cNvPr>
          <p:cNvSpPr/>
          <p:nvPr/>
        </p:nvSpPr>
        <p:spPr>
          <a:xfrm>
            <a:off x="1065229" y="1734532"/>
            <a:ext cx="3949831" cy="487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86FD80-F39A-4C22-BDE9-76409AAE2E62}"/>
              </a:ext>
            </a:extLst>
          </p:cNvPr>
          <p:cNvSpPr/>
          <p:nvPr/>
        </p:nvSpPr>
        <p:spPr>
          <a:xfrm>
            <a:off x="0" y="395926"/>
            <a:ext cx="10435472" cy="1036948"/>
          </a:xfrm>
          <a:prstGeom prst="rect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Century Gothic" panose="020B0502020202020204" pitchFamily="34" charset="0"/>
              </a:rPr>
              <a:t>HOW IS MUSIC CLASSIFIED?</a:t>
            </a:r>
            <a:endParaRPr lang="en-GB" sz="3600" dirty="0">
              <a:latin typeface="Century Gothic" panose="020B0502020202020204" pitchFamily="34" charset="0"/>
            </a:endParaRPr>
          </a:p>
        </p:txBody>
      </p:sp>
      <p:pic>
        <p:nvPicPr>
          <p:cNvPr id="3074" name="Picture 2" descr="Melody Icon Vector Illustration, Music ,melody note icon template 2194788  Vector Art at Vecteezy">
            <a:extLst>
              <a:ext uri="{FF2B5EF4-FFF2-40B4-BE49-F238E27FC236}">
                <a16:creationId xmlns:a16="http://schemas.microsoft.com/office/drawing/2014/main" id="{7E7027C2-4F1A-41C4-A174-AFCF15B7A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669" y="2291961"/>
            <a:ext cx="1421155" cy="142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usical tone - Wikipedia">
            <a:extLst>
              <a:ext uri="{FF2B5EF4-FFF2-40B4-BE49-F238E27FC236}">
                <a16:creationId xmlns:a16="http://schemas.microsoft.com/office/drawing/2014/main" id="{580ED431-C57E-4B56-A954-DB92DE0E3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940" y="2319909"/>
            <a:ext cx="1824168" cy="1393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nare drum flat icon music and instrument Vector Image">
            <a:extLst>
              <a:ext uri="{FF2B5EF4-FFF2-40B4-BE49-F238E27FC236}">
                <a16:creationId xmlns:a16="http://schemas.microsoft.com/office/drawing/2014/main" id="{6372882C-D01D-4A79-80B8-02E11164AF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4"/>
          <a:stretch/>
        </p:blipFill>
        <p:spPr bwMode="auto">
          <a:xfrm>
            <a:off x="1637796" y="3392296"/>
            <a:ext cx="1256314" cy="123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ancing Icon - Download Dancing Icon 3310358 | Noun Project">
            <a:extLst>
              <a:ext uri="{FF2B5EF4-FFF2-40B4-BE49-F238E27FC236}">
                <a16:creationId xmlns:a16="http://schemas.microsoft.com/office/drawing/2014/main" id="{F62FD7AF-08BF-43D4-8159-859B8AE68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211" y="3126338"/>
            <a:ext cx="1431255" cy="143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3335D54-CB23-4F50-AA95-812ED01C4EC5}"/>
              </a:ext>
            </a:extLst>
          </p:cNvPr>
          <p:cNvSpPr/>
          <p:nvPr/>
        </p:nvSpPr>
        <p:spPr>
          <a:xfrm>
            <a:off x="1475294" y="5053334"/>
            <a:ext cx="3129699" cy="100233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HIGH LEVEL FEATURES</a:t>
            </a:r>
            <a:endParaRPr lang="en-GB" sz="20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CD9C72-E282-493C-9048-E7F3CB8E49E2}"/>
              </a:ext>
            </a:extLst>
          </p:cNvPr>
          <p:cNvSpPr/>
          <p:nvPr/>
        </p:nvSpPr>
        <p:spPr>
          <a:xfrm>
            <a:off x="5664915" y="1734532"/>
            <a:ext cx="3949831" cy="487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28C3F98-0107-4C7D-9C2F-B2F31B899018}"/>
              </a:ext>
            </a:extLst>
          </p:cNvPr>
          <p:cNvSpPr/>
          <p:nvPr/>
        </p:nvSpPr>
        <p:spPr>
          <a:xfrm>
            <a:off x="6074980" y="5053334"/>
            <a:ext cx="3129699" cy="100233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LOW LEVEL FEATURES</a:t>
            </a:r>
            <a:endParaRPr lang="en-GB" sz="20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082" name="Picture 10" descr="The dummy's guide to MFCC. Disclaimer 1 : This article is only an… | by  Pratheeksha Nair | prathena | Medium">
            <a:extLst>
              <a:ext uri="{FF2B5EF4-FFF2-40B4-BE49-F238E27FC236}">
                <a16:creationId xmlns:a16="http://schemas.microsoft.com/office/drawing/2014/main" id="{61E0929C-7965-451E-A5CC-85CF87FD2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698" y="1972610"/>
            <a:ext cx="3641950" cy="118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Waveform - Introduction to Speech Processing - Aalto University Wiki">
            <a:extLst>
              <a:ext uri="{FF2B5EF4-FFF2-40B4-BE49-F238E27FC236}">
                <a16:creationId xmlns:a16="http://schemas.microsoft.com/office/drawing/2014/main" id="{E0A89852-E043-4C22-8E0F-DBFDB0EA3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090" y="3242939"/>
            <a:ext cx="3479166" cy="185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963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7D00B2-AF24-44F8-8E90-7DA328D03A26}"/>
              </a:ext>
            </a:extLst>
          </p:cNvPr>
          <p:cNvSpPr/>
          <p:nvPr/>
        </p:nvSpPr>
        <p:spPr>
          <a:xfrm>
            <a:off x="565609" y="1640264"/>
            <a:ext cx="5306292" cy="50056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971576-6E19-4CFF-8ACB-1380887121B0}"/>
              </a:ext>
            </a:extLst>
          </p:cNvPr>
          <p:cNvSpPr/>
          <p:nvPr/>
        </p:nvSpPr>
        <p:spPr>
          <a:xfrm>
            <a:off x="0" y="395926"/>
            <a:ext cx="10435472" cy="1036948"/>
          </a:xfrm>
          <a:prstGeom prst="rect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Century Gothic" panose="020B0502020202020204" pitchFamily="34" charset="0"/>
              </a:rPr>
              <a:t>SPOTIFY FEATURES</a:t>
            </a:r>
            <a:endParaRPr lang="en-GB" sz="3600" dirty="0"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1439CC-48B9-422C-B408-6BF15CBAF7F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3477" y="1777969"/>
            <a:ext cx="4806671" cy="4684105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206C8C1C-F2AD-4BAE-8AFC-EE628EE0705B}"/>
              </a:ext>
            </a:extLst>
          </p:cNvPr>
          <p:cNvSpPr/>
          <p:nvPr/>
        </p:nvSpPr>
        <p:spPr>
          <a:xfrm>
            <a:off x="6096000" y="1640264"/>
            <a:ext cx="1115505" cy="4930218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7E4D2-0CC6-4055-BB6C-BD25E6F09DBB}"/>
              </a:ext>
            </a:extLst>
          </p:cNvPr>
          <p:cNvSpPr/>
          <p:nvPr/>
        </p:nvSpPr>
        <p:spPr>
          <a:xfrm>
            <a:off x="7277493" y="2705493"/>
            <a:ext cx="3157979" cy="231899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entury Gothic" panose="020B0502020202020204" pitchFamily="34" charset="0"/>
              </a:rPr>
              <a:t>ALL HIGH LEVEL FEATURES</a:t>
            </a:r>
            <a:endParaRPr lang="en-GB" sz="32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150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188F6E-3118-4AA8-A3D7-4A51299CB88C}"/>
              </a:ext>
            </a:extLst>
          </p:cNvPr>
          <p:cNvSpPr/>
          <p:nvPr/>
        </p:nvSpPr>
        <p:spPr>
          <a:xfrm>
            <a:off x="0" y="395926"/>
            <a:ext cx="10435472" cy="1036948"/>
          </a:xfrm>
          <a:prstGeom prst="rect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Century Gothic" panose="020B0502020202020204" pitchFamily="34" charset="0"/>
              </a:rPr>
              <a:t>QUESTION: GENRE CLASSIFICATION</a:t>
            </a:r>
            <a:endParaRPr lang="en-GB" sz="3600" dirty="0">
              <a:latin typeface="Century Gothic" panose="020B0502020202020204" pitchFamily="34" charset="0"/>
            </a:endParaRPr>
          </a:p>
        </p:txBody>
      </p:sp>
      <p:pic>
        <p:nvPicPr>
          <p:cNvPr id="5122" name="Picture 2" descr="Word Cloud Concept of Music Genres Stock Illustration - Illustration of  dubstep, dance: 39987859">
            <a:extLst>
              <a:ext uri="{FF2B5EF4-FFF2-40B4-BE49-F238E27FC236}">
                <a16:creationId xmlns:a16="http://schemas.microsoft.com/office/drawing/2014/main" id="{FD8DD87C-9B63-4612-8B4C-B978E8BE6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80" y="2224554"/>
            <a:ext cx="4301292" cy="374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BE1A22-C1DB-4F2F-BC58-0A94EED73868}"/>
              </a:ext>
            </a:extLst>
          </p:cNvPr>
          <p:cNvSpPr/>
          <p:nvPr/>
        </p:nvSpPr>
        <p:spPr>
          <a:xfrm>
            <a:off x="622169" y="2224554"/>
            <a:ext cx="5043340" cy="38180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ARE GENRES IN LESS-SPOKEN LANGUAGES FEW PEOPLE LISTEN TO MORE DIFFICULT TO CLASSIFY USING HIGH LEVEL FEATURES THAN POPULAR GENRES LIKE POP/ROCK/RAP?</a:t>
            </a:r>
            <a:endParaRPr lang="en-GB" sz="24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074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3F43E2-BCB5-4233-BD47-F247794D518E}"/>
              </a:ext>
            </a:extLst>
          </p:cNvPr>
          <p:cNvSpPr/>
          <p:nvPr/>
        </p:nvSpPr>
        <p:spPr>
          <a:xfrm>
            <a:off x="0" y="395926"/>
            <a:ext cx="10435472" cy="1036948"/>
          </a:xfrm>
          <a:prstGeom prst="rect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Century Gothic" panose="020B0502020202020204" pitchFamily="34" charset="0"/>
              </a:rPr>
              <a:t>WHAT DOES THE RESEARCH SAY?</a:t>
            </a:r>
            <a:endParaRPr lang="en-GB" sz="3600" dirty="0"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65FE87-4DF9-4AD8-8BF6-6D4C42289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55" y="1705655"/>
            <a:ext cx="6256424" cy="323929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4DA71F-3C72-4851-81E6-42AF15AA5325}"/>
              </a:ext>
            </a:extLst>
          </p:cNvPr>
          <p:cNvCxnSpPr/>
          <p:nvPr/>
        </p:nvCxnSpPr>
        <p:spPr>
          <a:xfrm>
            <a:off x="5552388" y="3780148"/>
            <a:ext cx="12254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FD38B23-1582-4EAA-A887-EB61EA7D9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28" y="3568302"/>
            <a:ext cx="4870736" cy="29642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C4371A-3F11-489D-9144-77669D0B9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53" y="2210927"/>
            <a:ext cx="4576137" cy="294141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3A27D35-E102-4353-B8A6-434346005BA3}"/>
              </a:ext>
            </a:extLst>
          </p:cNvPr>
          <p:cNvSpPr/>
          <p:nvPr/>
        </p:nvSpPr>
        <p:spPr>
          <a:xfrm>
            <a:off x="7550981" y="2489882"/>
            <a:ext cx="3619782" cy="32392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MOST RESEARCH COVERS POPULAR GENRES EVEN IF THERE HAS BEEN MOVEMENT INTO NEWER GENRES</a:t>
            </a:r>
            <a:endParaRPr lang="en-GB" sz="24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071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6D1CB1-6B8A-425E-9600-9575A0DE6625}"/>
              </a:ext>
            </a:extLst>
          </p:cNvPr>
          <p:cNvSpPr/>
          <p:nvPr/>
        </p:nvSpPr>
        <p:spPr>
          <a:xfrm>
            <a:off x="6309785" y="2112809"/>
            <a:ext cx="2809076" cy="45283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  <a:p>
            <a:pPr algn="ctr"/>
            <a:endParaRPr lang="en-US" sz="16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  <a:p>
            <a:pPr algn="ctr"/>
            <a:endParaRPr lang="en-US" sz="16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  <a:p>
            <a:pPr algn="ctr"/>
            <a:endParaRPr lang="en-US" sz="16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  <a:p>
            <a:pPr algn="ctr"/>
            <a:endParaRPr lang="en-US" sz="16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  <a:p>
            <a:pPr algn="ctr"/>
            <a:endParaRPr lang="en-US" sz="16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  <a:p>
            <a:pPr algn="ctr"/>
            <a:endParaRPr lang="en-US" sz="16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  <a:p>
            <a:pPr algn="ctr"/>
            <a:endParaRPr lang="en-US" sz="16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  <a:p>
            <a:pPr algn="ctr"/>
            <a:endParaRPr lang="en-GB" sz="16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  <a:p>
            <a:pPr algn="ctr"/>
            <a:endParaRPr lang="en-GB" sz="16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  <a:p>
            <a:pPr algn="ctr"/>
            <a:endParaRPr lang="en-GB" sz="16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  <a:p>
            <a:pPr algn="ctr"/>
            <a:endParaRPr lang="en-GB" sz="16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GB" sz="16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Run SVM on high and low-level and compare accuracies for genres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7F26AC-53E5-4C39-ABC7-33AF046FB78F}"/>
              </a:ext>
            </a:extLst>
          </p:cNvPr>
          <p:cNvSpPr/>
          <p:nvPr/>
        </p:nvSpPr>
        <p:spPr>
          <a:xfrm>
            <a:off x="160367" y="2112809"/>
            <a:ext cx="2809076" cy="45283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  <a:p>
            <a:pPr algn="ctr"/>
            <a:endParaRPr lang="en-US" sz="16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  <a:p>
            <a:pPr algn="ctr"/>
            <a:endParaRPr lang="en-US" sz="16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  <a:p>
            <a:pPr algn="ctr"/>
            <a:endParaRPr lang="en-US" sz="16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  <a:p>
            <a:pPr algn="ctr"/>
            <a:endParaRPr lang="en-US" sz="16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  <a:p>
            <a:pPr algn="ctr"/>
            <a:endParaRPr lang="en-US" sz="16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  <a:p>
            <a:pPr algn="ctr"/>
            <a:endParaRPr lang="en-US" sz="16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  <a:p>
            <a:pPr algn="ctr"/>
            <a:endParaRPr lang="en-GB" sz="16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  <a:p>
            <a:pPr algn="ctr"/>
            <a:endParaRPr lang="en-GB" sz="16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  <a:p>
            <a:pPr algn="ctr"/>
            <a:endParaRPr lang="en-GB" sz="16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  <a:p>
            <a:pPr algn="ctr"/>
            <a:endParaRPr lang="en-GB" sz="16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  <a:p>
            <a:pPr algn="ctr"/>
            <a:endParaRPr lang="en-GB" sz="16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  <a:p>
            <a:pPr algn="ctr"/>
            <a:endParaRPr lang="en-GB" sz="16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GB" sz="16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Gather data using Spotify’s API including high level features including niche genres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EED264-3E33-40CD-8A99-975747763162}"/>
              </a:ext>
            </a:extLst>
          </p:cNvPr>
          <p:cNvSpPr/>
          <p:nvPr/>
        </p:nvSpPr>
        <p:spPr>
          <a:xfrm>
            <a:off x="0" y="395926"/>
            <a:ext cx="10435472" cy="1036948"/>
          </a:xfrm>
          <a:prstGeom prst="rect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Century Gothic" panose="020B0502020202020204" pitchFamily="34" charset="0"/>
              </a:rPr>
              <a:t>OUR IDEA – AN INVESTIGATION</a:t>
            </a:r>
            <a:endParaRPr lang="en-GB" sz="3600" dirty="0">
              <a:latin typeface="Century Gothic" panose="020B0502020202020204" pitchFamily="34" charset="0"/>
            </a:endParaRPr>
          </a:p>
        </p:txBody>
      </p:sp>
      <p:pic>
        <p:nvPicPr>
          <p:cNvPr id="7170" name="Picture 2" descr="Data gathering - Netlang">
            <a:extLst>
              <a:ext uri="{FF2B5EF4-FFF2-40B4-BE49-F238E27FC236}">
                <a16:creationId xmlns:a16="http://schemas.microsoft.com/office/drawing/2014/main" id="{4D0F950A-66FF-4DA9-8E82-211D7CBFF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81" y="3147121"/>
            <a:ext cx="1943385" cy="218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09BB8B0-FBF0-4473-AB9C-ABBB6BF33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629" y="2832248"/>
            <a:ext cx="765888" cy="76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ED82F8D-B798-4500-920D-08A0708AF368}"/>
              </a:ext>
            </a:extLst>
          </p:cNvPr>
          <p:cNvSpPr/>
          <p:nvPr/>
        </p:nvSpPr>
        <p:spPr>
          <a:xfrm>
            <a:off x="3235076" y="2112809"/>
            <a:ext cx="2809076" cy="45283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  <a:p>
            <a:pPr algn="ctr"/>
            <a:endParaRPr lang="en-US" sz="16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  <a:p>
            <a:pPr algn="ctr"/>
            <a:endParaRPr lang="en-US" sz="16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  <a:p>
            <a:pPr algn="ctr"/>
            <a:endParaRPr lang="en-US" sz="16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  <a:p>
            <a:pPr algn="ctr"/>
            <a:endParaRPr lang="en-US" sz="16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  <a:p>
            <a:pPr algn="ctr"/>
            <a:endParaRPr lang="en-US" sz="16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  <a:p>
            <a:pPr algn="ctr"/>
            <a:endParaRPr lang="en-US" sz="16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  <a:p>
            <a:pPr algn="ctr"/>
            <a:endParaRPr lang="en-US" sz="16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  <a:p>
            <a:pPr algn="ctr"/>
            <a:endParaRPr lang="en-GB" sz="16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  <a:p>
            <a:pPr algn="ctr"/>
            <a:endParaRPr lang="en-GB" sz="16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  <a:p>
            <a:pPr algn="ctr"/>
            <a:endParaRPr lang="en-GB" sz="16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  <a:p>
            <a:pPr algn="ctr"/>
            <a:endParaRPr lang="en-GB" sz="16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GB" sz="1600" dirty="0" err="1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Preprocess</a:t>
            </a:r>
            <a:r>
              <a:rPr lang="en-GB" sz="16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 data extracting relevant features</a:t>
            </a:r>
          </a:p>
        </p:txBody>
      </p:sp>
      <p:pic>
        <p:nvPicPr>
          <p:cNvPr id="7172" name="Picture 4" descr="SVM Icon - Download SVM Icon 1503831 | Noun Project">
            <a:extLst>
              <a:ext uri="{FF2B5EF4-FFF2-40B4-BE49-F238E27FC236}">
                <a16:creationId xmlns:a16="http://schemas.microsoft.com/office/drawing/2014/main" id="{635482A8-A79B-42C3-AFAB-B2DA812BF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785" y="2287151"/>
            <a:ext cx="2789111" cy="2789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F727E9A-A44C-4A06-8A66-F5042C8D20E9}"/>
              </a:ext>
            </a:extLst>
          </p:cNvPr>
          <p:cNvSpPr/>
          <p:nvPr/>
        </p:nvSpPr>
        <p:spPr>
          <a:xfrm>
            <a:off x="9288656" y="2112809"/>
            <a:ext cx="2809076" cy="45283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  <a:p>
            <a:pPr algn="ctr"/>
            <a:endParaRPr lang="en-US" sz="16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  <a:p>
            <a:pPr algn="ctr"/>
            <a:endParaRPr lang="en-US" sz="16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  <a:p>
            <a:pPr algn="ctr"/>
            <a:endParaRPr lang="en-US" sz="16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  <a:p>
            <a:pPr algn="ctr"/>
            <a:endParaRPr lang="en-US" sz="16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  <a:p>
            <a:pPr algn="ctr"/>
            <a:endParaRPr lang="en-US" sz="16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  <a:p>
            <a:pPr algn="ctr"/>
            <a:endParaRPr lang="en-US" sz="16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  <a:p>
            <a:pPr algn="ctr"/>
            <a:endParaRPr lang="en-US" sz="16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  <a:p>
            <a:pPr algn="ctr"/>
            <a:endParaRPr lang="en-GB" sz="16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  <a:p>
            <a:pPr algn="ctr"/>
            <a:endParaRPr lang="en-GB" sz="16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  <a:p>
            <a:pPr algn="ctr"/>
            <a:endParaRPr lang="en-GB" sz="16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  <a:p>
            <a:pPr algn="ctr"/>
            <a:endParaRPr lang="en-GB" sz="1600" dirty="0">
              <a:solidFill>
                <a:sysClr val="windowText" lastClr="000000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GB" sz="1600" dirty="0">
                <a:solidFill>
                  <a:sysClr val="windowText" lastClr="000000"/>
                </a:solidFill>
                <a:latin typeface="Century Gothic" panose="020B0502020202020204" pitchFamily="34" charset="0"/>
              </a:rPr>
              <a:t>Create and run CNN to see if accuracy improves on extracted features</a:t>
            </a:r>
          </a:p>
        </p:txBody>
      </p:sp>
      <p:pic>
        <p:nvPicPr>
          <p:cNvPr id="7174" name="Picture 6" descr="Data processing - Free computer icons">
            <a:extLst>
              <a:ext uri="{FF2B5EF4-FFF2-40B4-BE49-F238E27FC236}">
                <a16:creationId xmlns:a16="http://schemas.microsoft.com/office/drawing/2014/main" id="{D8942F3C-8E12-4474-8E62-1E79AD4E6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864" y="2687445"/>
            <a:ext cx="2275064" cy="227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Convolutional Neural Networks - Buff ML">
            <a:extLst>
              <a:ext uri="{FF2B5EF4-FFF2-40B4-BE49-F238E27FC236}">
                <a16:creationId xmlns:a16="http://schemas.microsoft.com/office/drawing/2014/main" id="{FD6A8019-6ADE-4C44-A330-D05646F13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220" y="2317488"/>
            <a:ext cx="4301292" cy="236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545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383CB4-C8F6-4EAC-B429-775F482F1CCE}"/>
              </a:ext>
            </a:extLst>
          </p:cNvPr>
          <p:cNvSpPr/>
          <p:nvPr/>
        </p:nvSpPr>
        <p:spPr>
          <a:xfrm>
            <a:off x="0" y="395926"/>
            <a:ext cx="10435472" cy="1036948"/>
          </a:xfrm>
          <a:prstGeom prst="rect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Century Gothic" panose="020B0502020202020204" pitchFamily="34" charset="0"/>
              </a:rPr>
              <a:t>HOW? SPOTIPY API!</a:t>
            </a:r>
            <a:endParaRPr lang="en-GB" sz="3600" dirty="0">
              <a:latin typeface="Century Gothic" panose="020B0502020202020204" pitchFamily="34" charset="0"/>
            </a:endParaRPr>
          </a:p>
        </p:txBody>
      </p:sp>
      <p:pic>
        <p:nvPicPr>
          <p:cNvPr id="9218" name="Picture 2" descr="How to Extract Data using Spotify's API, Python and Spotipy">
            <a:extLst>
              <a:ext uri="{FF2B5EF4-FFF2-40B4-BE49-F238E27FC236}">
                <a16:creationId xmlns:a16="http://schemas.microsoft.com/office/drawing/2014/main" id="{81B9FA30-2E82-46F2-9029-CA422F09D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55" y="3148248"/>
            <a:ext cx="5170598" cy="286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2807BEC-8D37-45A6-A690-FEB6760117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1597633"/>
              </p:ext>
            </p:extLst>
          </p:nvPr>
        </p:nvGraphicFramePr>
        <p:xfrm>
          <a:off x="946756" y="1809642"/>
          <a:ext cx="3681805" cy="12069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" name="Packager Shell Object" showAsIcon="1" r:id="rId4" imgW="1341720" imgH="439560" progId="Package">
                  <p:embed/>
                </p:oleObj>
              </mc:Choice>
              <mc:Fallback>
                <p:oleObj name="Packager Shell Object" showAsIcon="1" r:id="rId4" imgW="134172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6756" y="1809642"/>
                        <a:ext cx="3681805" cy="12069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FC91533-84DA-41FF-AA41-2B6CE79A0CD5}"/>
              </a:ext>
            </a:extLst>
          </p:cNvPr>
          <p:cNvCxnSpPr/>
          <p:nvPr/>
        </p:nvCxnSpPr>
        <p:spPr>
          <a:xfrm flipV="1">
            <a:off x="5392132" y="1998482"/>
            <a:ext cx="2422689" cy="1253765"/>
          </a:xfrm>
          <a:prstGeom prst="straightConnector1">
            <a:avLst/>
          </a:prstGeom>
          <a:ln>
            <a:solidFill>
              <a:srgbClr val="2AB7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E9CABD2-E4A7-479A-9F8A-79447E732745}"/>
              </a:ext>
            </a:extLst>
          </p:cNvPr>
          <p:cNvCxnSpPr/>
          <p:nvPr/>
        </p:nvCxnSpPr>
        <p:spPr>
          <a:xfrm flipV="1">
            <a:off x="5570453" y="3148248"/>
            <a:ext cx="2357489" cy="547059"/>
          </a:xfrm>
          <a:prstGeom prst="straightConnector1">
            <a:avLst/>
          </a:prstGeom>
          <a:ln>
            <a:solidFill>
              <a:srgbClr val="2AB7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988F5B6-4FB3-4CE2-8A26-B0A2E01A6E51}"/>
              </a:ext>
            </a:extLst>
          </p:cNvPr>
          <p:cNvCxnSpPr/>
          <p:nvPr/>
        </p:nvCxnSpPr>
        <p:spPr>
          <a:xfrm>
            <a:off x="5656082" y="4213781"/>
            <a:ext cx="2262433" cy="0"/>
          </a:xfrm>
          <a:prstGeom prst="straightConnector1">
            <a:avLst/>
          </a:prstGeom>
          <a:ln>
            <a:solidFill>
              <a:srgbClr val="2AB7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C94E189-8E5B-41B5-8498-9318DD8CDDE7}"/>
              </a:ext>
            </a:extLst>
          </p:cNvPr>
          <p:cNvCxnSpPr/>
          <p:nvPr/>
        </p:nvCxnSpPr>
        <p:spPr>
          <a:xfrm>
            <a:off x="5778631" y="4751109"/>
            <a:ext cx="2243579" cy="641023"/>
          </a:xfrm>
          <a:prstGeom prst="straightConnector1">
            <a:avLst/>
          </a:prstGeom>
          <a:ln>
            <a:solidFill>
              <a:srgbClr val="2AB7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EC9F3A0-D402-48E9-AD95-ED6FE189C55F}"/>
              </a:ext>
            </a:extLst>
          </p:cNvPr>
          <p:cNvCxnSpPr/>
          <p:nvPr/>
        </p:nvCxnSpPr>
        <p:spPr>
          <a:xfrm>
            <a:off x="5570453" y="5410681"/>
            <a:ext cx="2357489" cy="1051393"/>
          </a:xfrm>
          <a:prstGeom prst="straightConnector1">
            <a:avLst/>
          </a:prstGeom>
          <a:ln>
            <a:solidFill>
              <a:srgbClr val="2AB7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2E92737-E735-42D6-A630-FE371AA04795}"/>
              </a:ext>
            </a:extLst>
          </p:cNvPr>
          <p:cNvSpPr txBox="1"/>
          <p:nvPr/>
        </p:nvSpPr>
        <p:spPr>
          <a:xfrm>
            <a:off x="7918515" y="1725104"/>
            <a:ext cx="427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Use Google to get artists for genres</a:t>
            </a:r>
            <a:endParaRPr lang="en-GB" dirty="0">
              <a:latin typeface="Century Gothic" panose="020B0502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FB0072-25C1-47A5-9344-61AAD78E515A}"/>
              </a:ext>
            </a:extLst>
          </p:cNvPr>
          <p:cNvSpPr txBox="1"/>
          <p:nvPr/>
        </p:nvSpPr>
        <p:spPr>
          <a:xfrm>
            <a:off x="7927942" y="2658703"/>
            <a:ext cx="42734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Use </a:t>
            </a:r>
            <a:r>
              <a:rPr lang="en-US" dirty="0" err="1">
                <a:latin typeface="Century Gothic" panose="020B0502020202020204" pitchFamily="34" charset="0"/>
              </a:rPr>
              <a:t>Spotipy</a:t>
            </a:r>
            <a:r>
              <a:rPr lang="en-US" dirty="0">
                <a:latin typeface="Century Gothic" panose="020B0502020202020204" pitchFamily="34" charset="0"/>
              </a:rPr>
              <a:t> + Spotify API and Developer Account to get Artist Details and Songs</a:t>
            </a:r>
            <a:endParaRPr lang="en-GB" dirty="0">
              <a:latin typeface="Century Gothic" panose="020B0502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E23697-22B9-4FD9-853C-708718E43FA3}"/>
              </a:ext>
            </a:extLst>
          </p:cNvPr>
          <p:cNvSpPr txBox="1"/>
          <p:nvPr/>
        </p:nvSpPr>
        <p:spPr>
          <a:xfrm>
            <a:off x="8022210" y="3981905"/>
            <a:ext cx="427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Extract Spotify Features</a:t>
            </a:r>
            <a:endParaRPr lang="en-GB" dirty="0">
              <a:latin typeface="Century Gothic" panose="020B0502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7B7B80-BFA4-4A60-BBC0-FE980C956B97}"/>
              </a:ext>
            </a:extLst>
          </p:cNvPr>
          <p:cNvSpPr txBox="1"/>
          <p:nvPr/>
        </p:nvSpPr>
        <p:spPr>
          <a:xfrm>
            <a:off x="8022210" y="5216741"/>
            <a:ext cx="427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Get Preview URL</a:t>
            </a:r>
            <a:endParaRPr lang="en-GB" dirty="0">
              <a:latin typeface="Century Gothic" panose="020B0502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326360-A512-4C37-AFBA-D5ACED21B896}"/>
              </a:ext>
            </a:extLst>
          </p:cNvPr>
          <p:cNvSpPr txBox="1"/>
          <p:nvPr/>
        </p:nvSpPr>
        <p:spPr>
          <a:xfrm>
            <a:off x="8099194" y="6276165"/>
            <a:ext cx="427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Save previews and files</a:t>
            </a:r>
            <a:endParaRPr lang="en-GB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832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384</Words>
  <Application>Microsoft Office PowerPoint</Application>
  <PresentationFormat>Widescreen</PresentationFormat>
  <Paragraphs>123</Paragraphs>
  <Slides>21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Century Gothic</vt:lpstr>
      <vt:lpstr>Office Theme</vt:lpstr>
      <vt:lpstr>Package</vt:lpstr>
      <vt:lpstr>Assessing Efficacy of High and Low Level Features in Niche Music Genre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Assessing Efficacy of High and Low Level Features in Niche Music Genre Classification</dc:title>
  <dc:creator>Noman Bashir</dc:creator>
  <cp:lastModifiedBy>Noman Bashir</cp:lastModifiedBy>
  <cp:revision>9</cp:revision>
  <dcterms:created xsi:type="dcterms:W3CDTF">2022-05-26T19:08:07Z</dcterms:created>
  <dcterms:modified xsi:type="dcterms:W3CDTF">2022-05-26T20:26:25Z</dcterms:modified>
</cp:coreProperties>
</file>